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92" r:id="rId4"/>
    <p:sldId id="293" r:id="rId5"/>
    <p:sldId id="294" r:id="rId6"/>
    <p:sldId id="295" r:id="rId7"/>
    <p:sldId id="299" r:id="rId8"/>
    <p:sldId id="300" r:id="rId9"/>
    <p:sldId id="301" r:id="rId10"/>
    <p:sldId id="302" r:id="rId11"/>
    <p:sldId id="303" r:id="rId12"/>
    <p:sldId id="304" r:id="rId13"/>
    <p:sldId id="331" r:id="rId14"/>
    <p:sldId id="306" r:id="rId15"/>
    <p:sldId id="309" r:id="rId16"/>
    <p:sldId id="310" r:id="rId17"/>
    <p:sldId id="313" r:id="rId18"/>
    <p:sldId id="314" r:id="rId19"/>
    <p:sldId id="315" r:id="rId20"/>
    <p:sldId id="316" r:id="rId21"/>
    <p:sldId id="317" r:id="rId22"/>
    <p:sldId id="320" r:id="rId23"/>
    <p:sldId id="321" r:id="rId24"/>
    <p:sldId id="323" r:id="rId25"/>
    <p:sldId id="330" r:id="rId26"/>
    <p:sldId id="324" r:id="rId27"/>
    <p:sldId id="325" r:id="rId28"/>
    <p:sldId id="326" r:id="rId29"/>
    <p:sldId id="327" r:id="rId30"/>
    <p:sldId id="328" r:id="rId31"/>
    <p:sldId id="289" r:id="rId32"/>
    <p:sldId id="288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1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BlueGreenDeploymen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blog/gitops-git-push-all-the-thing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12factor.n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Containers, Cloud Native Computing,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December 2019</a:t>
            </a: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Docker</a:t>
            </a:r>
            <a:r>
              <a:rPr lang="en-US" dirty="0"/>
              <a:t>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4" y="1323220"/>
            <a:ext cx="7504643" cy="47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simple </a:t>
            </a:r>
            <a:r>
              <a:rPr lang="en-US" dirty="0" err="1"/>
              <a:t>Docker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–t –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 /bin/bash</a:t>
            </a:r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commit </a:t>
            </a:r>
            <a:r>
              <a:rPr lang="en-US" dirty="0" err="1"/>
              <a:t>funky_freo</a:t>
            </a:r>
            <a:r>
              <a:rPr lang="en-US" dirty="0"/>
              <a:t> image</a:t>
            </a:r>
          </a:p>
          <a:p>
            <a:r>
              <a:rPr lang="en-US" dirty="0" err="1"/>
              <a:t>docker</a:t>
            </a:r>
            <a:r>
              <a:rPr lang="en-US" dirty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5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 set of containers that work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does an Operating System do?</a:t>
            </a:r>
          </a:p>
          <a:p>
            <a:pPr lvl="1"/>
            <a:r>
              <a:rPr lang="en-US" sz="2400" dirty="0"/>
              <a:t>Manages processes</a:t>
            </a:r>
          </a:p>
          <a:p>
            <a:pPr lvl="1"/>
            <a:r>
              <a:rPr lang="en-US" sz="2400" dirty="0"/>
              <a:t>Co-ordinates the processes access to resources</a:t>
            </a:r>
          </a:p>
          <a:p>
            <a:pPr lvl="2"/>
            <a:r>
              <a:rPr lang="en-US" sz="2000" dirty="0"/>
              <a:t>CPUs</a:t>
            </a:r>
          </a:p>
          <a:p>
            <a:pPr lvl="2"/>
            <a:r>
              <a:rPr lang="en-US" sz="2000" dirty="0"/>
              <a:t>Memory</a:t>
            </a:r>
          </a:p>
          <a:p>
            <a:pPr lvl="2"/>
            <a:r>
              <a:rPr lang="en-US" sz="2000" dirty="0"/>
              <a:t>Disk</a:t>
            </a:r>
          </a:p>
          <a:p>
            <a:pPr lvl="2"/>
            <a:r>
              <a:rPr lang="en-US" sz="2000" dirty="0"/>
              <a:t>Devices</a:t>
            </a:r>
          </a:p>
          <a:p>
            <a:pPr lvl="1"/>
            <a:r>
              <a:rPr lang="en-US" sz="2400" dirty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29253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Datacenter Operating System</a:t>
            </a:r>
            <a:br>
              <a:rPr lang="en-US" dirty="0"/>
            </a:br>
            <a:r>
              <a:rPr lang="en-US" sz="2700" dirty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the placement of containers</a:t>
            </a:r>
          </a:p>
          <a:p>
            <a:pPr lvl="1"/>
            <a:r>
              <a:rPr lang="en-US" dirty="0"/>
              <a:t>Access to resources</a:t>
            </a:r>
          </a:p>
          <a:p>
            <a:pPr lvl="1"/>
            <a:r>
              <a:rPr lang="en-US" dirty="0"/>
              <a:t>Configuration and networking</a:t>
            </a:r>
          </a:p>
          <a:p>
            <a:pPr lvl="1"/>
            <a:r>
              <a:rPr lang="en-US" dirty="0"/>
              <a:t>Moves containers</a:t>
            </a:r>
          </a:p>
          <a:p>
            <a:pPr lvl="1"/>
            <a:r>
              <a:rPr lang="en-US" dirty="0"/>
              <a:t>Load balances across containers</a:t>
            </a:r>
          </a:p>
          <a:p>
            <a:r>
              <a:rPr lang="en-US" dirty="0"/>
              <a:t>Effectively creating a single OS across a cloud</a:t>
            </a:r>
          </a:p>
          <a:p>
            <a:pPr lvl="1"/>
            <a:r>
              <a:rPr lang="en-US" dirty="0"/>
              <a:t>Containers </a:t>
            </a:r>
            <a:r>
              <a:rPr lang="en-US" dirty="0" err="1"/>
              <a:t>vs</a:t>
            </a:r>
            <a:r>
              <a:rPr lang="en-US" dirty="0"/>
              <a:t> Processes</a:t>
            </a:r>
          </a:p>
        </p:txBody>
      </p:sp>
    </p:spTree>
    <p:extLst>
      <p:ext uri="{BB962C8B-B14F-4D97-AF65-F5344CB8AC3E}">
        <p14:creationId xmlns:p14="http://schemas.microsoft.com/office/powerpoint/2010/main" val="282506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Open Source cluster management of containers</a:t>
            </a:r>
          </a:p>
          <a:p>
            <a:r>
              <a:rPr lang="en-US" sz="2400" dirty="0"/>
              <a:t>From Google, but separate from the Borg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0" y="1523999"/>
            <a:ext cx="3745237" cy="3984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Pod encapsulates an application container (or, in some cases, multiple containers), storage resources, a unique network IP, and options that govern how the container(s) should run. </a:t>
            </a:r>
          </a:p>
          <a:p>
            <a:endParaRPr lang="en-US" dirty="0"/>
          </a:p>
          <a:p>
            <a:r>
              <a:rPr lang="en-US" dirty="0"/>
              <a:t>A Pod represents a unit of deployment: a single instance of an application in Kubernetes, which might consist of either a single container or a small number of containers that are tightly coupled and that share resources.</a:t>
            </a:r>
          </a:p>
        </p:txBody>
      </p:sp>
    </p:spTree>
    <p:extLst>
      <p:ext uri="{BB962C8B-B14F-4D97-AF65-F5344CB8AC3E}">
        <p14:creationId xmlns:p14="http://schemas.microsoft.com/office/powerpoint/2010/main" val="72767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abstract exposure of pods</a:t>
            </a:r>
          </a:p>
          <a:p>
            <a:r>
              <a:rPr lang="en-US" dirty="0"/>
              <a:t>Pods die and are recreated, replicated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 Kubernetes Service is an abstraction which defines a logical set of Pods and a policy by which to access them”</a:t>
            </a:r>
          </a:p>
        </p:txBody>
      </p:sp>
    </p:spTree>
    <p:extLst>
      <p:ext uri="{BB962C8B-B14F-4D97-AF65-F5344CB8AC3E}">
        <p14:creationId xmlns:p14="http://schemas.microsoft.com/office/powerpoint/2010/main" val="195363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  <a:p>
            <a:r>
              <a:rPr lang="en-US" dirty="0"/>
              <a:t>History and Approach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ecosystem</a:t>
            </a:r>
          </a:p>
          <a:p>
            <a:r>
              <a:rPr lang="en-US" dirty="0" err="1"/>
              <a:t>PaaS</a:t>
            </a:r>
            <a:r>
              <a:rPr lang="en-US" dirty="0"/>
              <a:t> in a container model</a:t>
            </a:r>
          </a:p>
          <a:p>
            <a:r>
              <a:rPr lang="en-US" dirty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86309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persistent virtual disk that belongs to a Pod</a:t>
            </a:r>
          </a:p>
          <a:p>
            <a:r>
              <a:rPr lang="en-US" dirty="0"/>
              <a:t>Shares data between containers </a:t>
            </a:r>
          </a:p>
          <a:p>
            <a:r>
              <a:rPr lang="en-US" dirty="0"/>
              <a:t>Lives longer than a container, but no longer than the pod</a:t>
            </a:r>
          </a:p>
        </p:txBody>
      </p:sp>
    </p:spTree>
    <p:extLst>
      <p:ext uri="{BB962C8B-B14F-4D97-AF65-F5344CB8AC3E}">
        <p14:creationId xmlns:p14="http://schemas.microsoft.com/office/powerpoint/2010/main" val="193195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 cluster</a:t>
            </a:r>
          </a:p>
          <a:p>
            <a:r>
              <a:rPr lang="en-US" dirty="0"/>
              <a:t>Names must be unique inside namespaces, can be the same across different namespaces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is the codification of the interface between Development and Operations</a:t>
            </a:r>
          </a:p>
          <a:p>
            <a:pPr lvl="1"/>
            <a:r>
              <a:rPr lang="en-US" dirty="0"/>
              <a:t>Agile </a:t>
            </a:r>
          </a:p>
          <a:p>
            <a:pPr lvl="1"/>
            <a:r>
              <a:rPr lang="en-US" dirty="0"/>
              <a:t>Repeatable</a:t>
            </a:r>
          </a:p>
          <a:p>
            <a:pPr lvl="1"/>
            <a:r>
              <a:rPr lang="en-US" dirty="0"/>
              <a:t>Collaborative</a:t>
            </a:r>
          </a:p>
          <a:p>
            <a:pPr lvl="1"/>
            <a:r>
              <a:rPr lang="en-US" dirty="0"/>
              <a:t>Versioned </a:t>
            </a:r>
          </a:p>
          <a:p>
            <a:pPr lvl="1"/>
            <a:r>
              <a:rPr lang="en-US" dirty="0"/>
              <a:t>Automated</a:t>
            </a:r>
          </a:p>
        </p:txBody>
      </p:sp>
    </p:spTree>
    <p:extLst>
      <p:ext uri="{BB962C8B-B14F-4D97-AF65-F5344CB8AC3E}">
        <p14:creationId xmlns:p14="http://schemas.microsoft.com/office/powerpoint/2010/main" val="250950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br>
              <a:rPr lang="en-US" sz="3200" dirty="0"/>
            </a:br>
            <a:r>
              <a:rPr lang="en-US" sz="3200" dirty="0"/>
              <a:t>(An unpleasant but effective analogy)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String in Java</a:t>
            </a:r>
          </a:p>
          <a:p>
            <a:r>
              <a:rPr lang="en-US" dirty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/>
              <a:t>Applies to </a:t>
            </a:r>
            <a:r>
              <a:rPr lang="en-US" dirty="0" err="1"/>
              <a:t>devops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Never change a running server</a:t>
            </a:r>
          </a:p>
          <a:p>
            <a:pPr lvl="1"/>
            <a:r>
              <a:rPr lang="en-US" dirty="0"/>
              <a:t>Only create a new one that is better</a:t>
            </a:r>
          </a:p>
          <a:p>
            <a:pPr lvl="1"/>
            <a:r>
              <a:rPr lang="en-US" dirty="0"/>
              <a:t>Track the changes in a version control model</a:t>
            </a:r>
          </a:p>
        </p:txBody>
      </p:sp>
    </p:spTree>
    <p:extLst>
      <p:ext uri="{BB962C8B-B14F-4D97-AF65-F5344CB8AC3E}">
        <p14:creationId xmlns:p14="http://schemas.microsoft.com/office/powerpoint/2010/main" val="351901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http://martinfowler.com/bliki/BlueGreenDeployment.html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86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Puppet, Chef</a:t>
            </a:r>
          </a:p>
          <a:p>
            <a:pPr lvl="1"/>
            <a:r>
              <a:rPr lang="en-US" dirty="0"/>
              <a:t>Automated configuration and deployment tools</a:t>
            </a:r>
          </a:p>
          <a:p>
            <a:pPr lvl="1"/>
            <a:r>
              <a:rPr lang="en-US" dirty="0"/>
              <a:t>Allow complex infrastructures to be re-configured automatically</a:t>
            </a:r>
          </a:p>
          <a:p>
            <a:r>
              <a:rPr lang="en-US" dirty="0"/>
              <a:t>Vagrant</a:t>
            </a:r>
          </a:p>
          <a:p>
            <a:pPr lvl="1"/>
            <a:r>
              <a:rPr lang="en-US" dirty="0"/>
              <a:t>Create VMs instantly</a:t>
            </a:r>
          </a:p>
          <a:p>
            <a:r>
              <a:rPr lang="en-US" dirty="0"/>
              <a:t>Plus many many more!</a:t>
            </a:r>
          </a:p>
        </p:txBody>
      </p:sp>
    </p:spTree>
    <p:extLst>
      <p:ext uri="{BB962C8B-B14F-4D97-AF65-F5344CB8AC3E}">
        <p14:creationId xmlns:p14="http://schemas.microsoft.com/office/powerpoint/2010/main" val="108336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and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is a key </a:t>
            </a:r>
            <a:r>
              <a:rPr lang="en-US" dirty="0" err="1"/>
              <a:t>DevOps</a:t>
            </a:r>
            <a:r>
              <a:rPr lang="en-US" dirty="0"/>
              <a:t> tool</a:t>
            </a:r>
          </a:p>
          <a:p>
            <a:r>
              <a:rPr lang="en-US" dirty="0"/>
              <a:t>Speeds up the creation of repeatable deployments</a:t>
            </a:r>
          </a:p>
          <a:p>
            <a:r>
              <a:rPr lang="en-US" dirty="0"/>
              <a:t>Consistency between development, test and production</a:t>
            </a:r>
          </a:p>
          <a:p>
            <a:r>
              <a:rPr lang="en-US" dirty="0"/>
              <a:t>Versioned repository</a:t>
            </a:r>
          </a:p>
          <a:p>
            <a:r>
              <a:rPr lang="en-US" dirty="0"/>
              <a:t>Works with Chef, Puppet,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1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697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https://www.weave.works/blog/gitops-git-push-all-the-things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10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of resources</a:t>
            </a:r>
            <a:br>
              <a:rPr lang="en-US" dirty="0"/>
            </a:br>
            <a:r>
              <a:rPr lang="en-US" dirty="0" err="1"/>
              <a:t>vs</a:t>
            </a:r>
            <a:r>
              <a:rPr lang="en-US" dirty="0"/>
              <a:t> Isolation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isolation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Better resource </a:t>
            </a:r>
            <a:r>
              <a:rPr lang="en-US" b="1" dirty="0" err="1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data </a:t>
            </a:r>
            <a:r>
              <a:rPr lang="en-US" dirty="0" err="1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HW/</a:t>
            </a:r>
            <a:br>
              <a:rPr lang="en-US" dirty="0"/>
            </a:br>
            <a:r>
              <a:rPr lang="en-US" dirty="0"/>
              <a:t>Shared </a:t>
            </a:r>
            <a:r>
              <a:rPr lang="en-US" dirty="0" err="1"/>
              <a:t>Datacentre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</a:t>
            </a:r>
            <a:br>
              <a:rPr lang="en-US" dirty="0"/>
            </a:br>
            <a:r>
              <a:rPr lang="en-US" dirty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OS</a:t>
            </a:r>
            <a:br>
              <a:rPr lang="en-US" dirty="0"/>
            </a:br>
            <a:r>
              <a:rPr lang="en-US" dirty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</a:t>
            </a:r>
          </a:p>
          <a:p>
            <a:r>
              <a:rPr lang="en-US" dirty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87602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 err="1"/>
              <a:t>Terraform</a:t>
            </a:r>
            <a:r>
              <a:rPr lang="en-US" dirty="0"/>
              <a:t> + Deployment + Containers + Build </a:t>
            </a:r>
          </a:p>
          <a:p>
            <a:r>
              <a:rPr lang="en-US" dirty="0"/>
              <a:t>Everything is in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/>
              <a:t>Any change to the infrastructure is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335626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http://12factor.net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 Factor Apps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Codebase</a:t>
            </a:r>
          </a:p>
          <a:p>
            <a:pPr lvl="1"/>
            <a:r>
              <a:rPr lang="en-US" sz="1400" dirty="0"/>
              <a:t>One codebase in revision control, many deploys</a:t>
            </a:r>
          </a:p>
          <a:p>
            <a:r>
              <a:rPr lang="en-US" dirty="0"/>
              <a:t>Dependencies</a:t>
            </a:r>
          </a:p>
          <a:p>
            <a:pPr lvl="1"/>
            <a:r>
              <a:rPr lang="en-US" sz="1400" dirty="0" err="1"/>
              <a:t>Explicity</a:t>
            </a:r>
            <a:r>
              <a:rPr lang="en-US" sz="1400" dirty="0"/>
              <a:t> define and declare</a:t>
            </a:r>
            <a:br>
              <a:rPr lang="en-US" sz="1400" dirty="0"/>
            </a:br>
            <a:endParaRPr lang="en-US" sz="1400" dirty="0"/>
          </a:p>
          <a:p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sz="1400" dirty="0"/>
              <a:t>Store </a:t>
            </a:r>
            <a:r>
              <a:rPr lang="en-US" sz="1400" dirty="0" err="1"/>
              <a:t>config</a:t>
            </a:r>
            <a:r>
              <a:rPr lang="en-US" sz="1400" dirty="0"/>
              <a:t> in the environment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Backing Services</a:t>
            </a:r>
          </a:p>
          <a:p>
            <a:pPr lvl="1"/>
            <a:r>
              <a:rPr lang="en-US" sz="1400" dirty="0"/>
              <a:t>Treat as attached resources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Build, Release, Run</a:t>
            </a:r>
          </a:p>
          <a:p>
            <a:pPr lvl="1"/>
            <a:r>
              <a:rPr lang="en-US" sz="1400" dirty="0"/>
              <a:t>Strictly separate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Processes</a:t>
            </a:r>
          </a:p>
          <a:p>
            <a:pPr lvl="1"/>
            <a:r>
              <a:rPr lang="en-US" sz="1500" dirty="0"/>
              <a:t>Execute the app as stateless processes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Port Binding</a:t>
            </a:r>
          </a:p>
          <a:p>
            <a:pPr lvl="1"/>
            <a:r>
              <a:rPr lang="en-US" sz="1500" dirty="0"/>
              <a:t>Export services via port binding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Concurrency</a:t>
            </a:r>
          </a:p>
          <a:p>
            <a:pPr lvl="1"/>
            <a:r>
              <a:rPr lang="en-US" sz="1500" dirty="0"/>
              <a:t>Scale out via processes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Disposability</a:t>
            </a:r>
          </a:p>
          <a:p>
            <a:pPr lvl="1"/>
            <a:r>
              <a:rPr lang="en-US" sz="1500" dirty="0"/>
              <a:t>Fast startup and graceful shutdown</a:t>
            </a:r>
          </a:p>
          <a:p>
            <a:r>
              <a:rPr lang="en-US" dirty="0" err="1"/>
              <a:t>Dev</a:t>
            </a:r>
            <a:r>
              <a:rPr lang="en-US" dirty="0"/>
              <a:t>/Prod Parity</a:t>
            </a:r>
          </a:p>
          <a:p>
            <a:pPr lvl="1"/>
            <a:r>
              <a:rPr lang="en-US" sz="1500" dirty="0"/>
              <a:t>Keep </a:t>
            </a:r>
            <a:r>
              <a:rPr lang="en-US" sz="1500" dirty="0" err="1"/>
              <a:t>dev</a:t>
            </a:r>
            <a:r>
              <a:rPr lang="en-US" sz="1500" dirty="0"/>
              <a:t>/staging/prod as similar as possible</a:t>
            </a:r>
          </a:p>
          <a:p>
            <a:r>
              <a:rPr lang="en-US" dirty="0"/>
              <a:t>Logs</a:t>
            </a:r>
          </a:p>
          <a:p>
            <a:pPr lvl="1"/>
            <a:r>
              <a:rPr lang="en-US" sz="1500" dirty="0"/>
              <a:t>Treat logs as event streams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Admin Processes</a:t>
            </a:r>
          </a:p>
          <a:p>
            <a:pPr lvl="1"/>
            <a:r>
              <a:rPr lang="en-US" sz="1500" dirty="0"/>
              <a:t>Run admin/</a:t>
            </a:r>
            <a:r>
              <a:rPr lang="en-US" sz="1500" dirty="0" err="1"/>
              <a:t>mgmt</a:t>
            </a:r>
            <a:r>
              <a:rPr lang="en-US" sz="1500" dirty="0"/>
              <a:t> tasks as one-off processes</a:t>
            </a:r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and the Container model</a:t>
            </a:r>
          </a:p>
          <a:p>
            <a:pPr lvl="1"/>
            <a:r>
              <a:rPr lang="en-US" dirty="0"/>
              <a:t>Lightweight virtualization and repeatability</a:t>
            </a:r>
          </a:p>
          <a:p>
            <a:pPr lvl="1"/>
            <a:r>
              <a:rPr lang="en-US" dirty="0"/>
              <a:t>Blue Green deployment</a:t>
            </a:r>
          </a:p>
          <a:p>
            <a:pPr lvl="1"/>
            <a:r>
              <a:rPr lang="en-US" dirty="0"/>
              <a:t>“Warehouse Scale” computing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Lightweight Virtualization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zSystems</a:t>
            </a:r>
            <a:r>
              <a:rPr lang="en-US" dirty="0"/>
              <a:t> Virtual Servers from late 1990s</a:t>
            </a:r>
          </a:p>
          <a:p>
            <a:pPr lvl="1"/>
            <a:r>
              <a:rPr lang="en-US" sz="2000" dirty="0"/>
              <a:t>(the mainframe really did do everything first)</a:t>
            </a:r>
          </a:p>
          <a:p>
            <a:r>
              <a:rPr lang="en-US"/>
              <a:t>Solaris Zones</a:t>
            </a:r>
            <a:endParaRPr lang="en-US" dirty="0"/>
          </a:p>
          <a:p>
            <a:r>
              <a:rPr lang="en-US" dirty="0"/>
              <a:t>AIX Workload Partitions</a:t>
            </a:r>
          </a:p>
          <a:p>
            <a:r>
              <a:rPr lang="en-US" dirty="0"/>
              <a:t>FreeBSD Jail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94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lightweight virtual server</a:t>
            </a:r>
          </a:p>
          <a:p>
            <a:pPr lvl="1"/>
            <a:r>
              <a:rPr lang="en-US" dirty="0"/>
              <a:t>Running within an Operating System</a:t>
            </a:r>
          </a:p>
          <a:p>
            <a:pPr lvl="1"/>
            <a:r>
              <a:rPr lang="en-US" dirty="0"/>
              <a:t>Providing various levels of isolation and control</a:t>
            </a:r>
          </a:p>
          <a:p>
            <a:pPr lvl="1"/>
            <a:r>
              <a:rPr lang="en-US" dirty="0"/>
              <a:t>E.g. Disk isolation and control</a:t>
            </a:r>
          </a:p>
          <a:p>
            <a:pPr lvl="1"/>
            <a:r>
              <a:rPr lang="en-US" dirty="0"/>
              <a:t>Network isolation</a:t>
            </a:r>
          </a:p>
          <a:p>
            <a:pPr lvl="1"/>
            <a:r>
              <a:rPr lang="en-US" dirty="0"/>
              <a:t>CPU and memory controls</a:t>
            </a:r>
          </a:p>
        </p:txBody>
      </p:sp>
    </p:spTree>
    <p:extLst>
      <p:ext uri="{BB962C8B-B14F-4D97-AF65-F5344CB8AC3E}">
        <p14:creationId xmlns:p14="http://schemas.microsoft.com/office/powerpoint/2010/main" val="11649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at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Every </a:t>
            </a:r>
            <a:r>
              <a:rPr lang="en-US" sz="2800" dirty="0" err="1"/>
              <a:t>GMail</a:t>
            </a:r>
            <a:r>
              <a:rPr lang="en-US" sz="2800" dirty="0"/>
              <a:t> session is a container</a:t>
            </a:r>
          </a:p>
          <a:p>
            <a:pPr lvl="1"/>
            <a:r>
              <a:rPr lang="en-US" sz="2400" dirty="0"/>
              <a:t>Try doing an export and then searching your email </a:t>
            </a:r>
            <a:r>
              <a:rPr lang="en-US" sz="2400" dirty="0">
                <a:sym typeface="Wingdings"/>
              </a:rPr>
              <a:t></a:t>
            </a:r>
          </a:p>
          <a:p>
            <a:r>
              <a:rPr lang="en-US" sz="2800" dirty="0"/>
              <a:t>“Everything runs in a container”</a:t>
            </a:r>
          </a:p>
          <a:p>
            <a:r>
              <a:rPr lang="en-US" sz="2800" b="1" dirty="0"/>
              <a:t>2 billion</a:t>
            </a:r>
            <a:r>
              <a:rPr lang="en-US" sz="2800" dirty="0"/>
              <a:t> containers launched a week</a:t>
            </a:r>
          </a:p>
          <a:p>
            <a:r>
              <a:rPr lang="en-US" sz="2800" dirty="0"/>
              <a:t>Borg</a:t>
            </a:r>
          </a:p>
          <a:p>
            <a:pPr lvl="1"/>
            <a:r>
              <a:rPr lang="en-US" sz="2400" b="1" dirty="0"/>
              <a:t>Any</a:t>
            </a:r>
            <a:r>
              <a:rPr lang="en-US" sz="2400" dirty="0"/>
              <a:t> Google developer can instantiate their code in </a:t>
            </a:r>
            <a:r>
              <a:rPr lang="en-US" sz="2400" b="1" dirty="0"/>
              <a:t>10,000 instances </a:t>
            </a:r>
            <a:r>
              <a:rPr lang="en-US" sz="2400" dirty="0"/>
              <a:t>any time they want</a:t>
            </a:r>
          </a:p>
          <a:p>
            <a:pPr lvl="1"/>
            <a:r>
              <a:rPr lang="en-US" sz="2400" dirty="0"/>
              <a:t>Takes about 5 minutes to start that many</a:t>
            </a:r>
          </a:p>
          <a:p>
            <a:pPr lvl="1"/>
            <a:r>
              <a:rPr lang="en-US" sz="2400" dirty="0"/>
              <a:t>Never exactly 10,000 because of failures</a:t>
            </a:r>
          </a:p>
        </p:txBody>
      </p:sp>
    </p:spTree>
    <p:extLst>
      <p:ext uri="{BB962C8B-B14F-4D97-AF65-F5344CB8AC3E}">
        <p14:creationId xmlns:p14="http://schemas.microsoft.com/office/powerpoint/2010/main" val="228299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Native Computing Foundation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definition of “Cloud Native”</a:t>
            </a:r>
          </a:p>
          <a:p>
            <a:pPr lvl="1"/>
            <a:r>
              <a:rPr lang="en-US" dirty="0"/>
              <a:t>Container Packaged</a:t>
            </a:r>
          </a:p>
          <a:p>
            <a:pPr lvl="1"/>
            <a:r>
              <a:rPr lang="en-US" dirty="0"/>
              <a:t>Dynamically Managed</a:t>
            </a:r>
          </a:p>
          <a:p>
            <a:pPr lvl="1"/>
            <a:r>
              <a:rPr lang="en-US" dirty="0"/>
              <a:t>Micro-Service oriented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top of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Docker</a:t>
            </a:r>
            <a:r>
              <a:rPr lang="en-US" dirty="0"/>
              <a:t> adds several things to LXC and containerization:</a:t>
            </a:r>
          </a:p>
          <a:p>
            <a:pPr lvl="1"/>
            <a:r>
              <a:rPr lang="en-US" dirty="0"/>
              <a:t>Copy on write </a:t>
            </a:r>
            <a:r>
              <a:rPr lang="en-US" dirty="0" err="1"/>
              <a:t>filesystem</a:t>
            </a:r>
            <a:endParaRPr lang="en-US" dirty="0"/>
          </a:p>
          <a:p>
            <a:pPr lvl="2"/>
            <a:r>
              <a:rPr lang="en-US" dirty="0"/>
              <a:t>Layered images and the ability to extend machines easily</a:t>
            </a:r>
          </a:p>
          <a:p>
            <a:pPr lvl="1"/>
            <a:r>
              <a:rPr lang="en-US" dirty="0"/>
              <a:t>Simple textual </a:t>
            </a:r>
            <a:r>
              <a:rPr lang="en-US" dirty="0" err="1"/>
              <a:t>config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Portable deployment across machines</a:t>
            </a:r>
          </a:p>
          <a:p>
            <a:pPr lvl="2"/>
            <a:r>
              <a:rPr lang="en-US" dirty="0"/>
              <a:t>Creating an ecosystem of images</a:t>
            </a:r>
          </a:p>
          <a:p>
            <a:pPr lvl="1"/>
            <a:r>
              <a:rPr lang="en-US" dirty="0"/>
              <a:t>Application centric</a:t>
            </a:r>
          </a:p>
          <a:p>
            <a:pPr lvl="2"/>
            <a:r>
              <a:rPr lang="en-US" dirty="0"/>
              <a:t>Each VM is a process (roughly speaking)</a:t>
            </a:r>
          </a:p>
          <a:p>
            <a:pPr lvl="1"/>
            <a:r>
              <a:rPr lang="en-US" dirty="0"/>
              <a:t>Plus others (auto-build,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4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ecosystem </a:t>
            </a:r>
            <a:r>
              <a:rPr lang="en-US" dirty="0"/>
              <a:t>has created a </a:t>
            </a:r>
            <a:r>
              <a:rPr lang="en-US" i="1" dirty="0"/>
              <a:t> network effect</a:t>
            </a:r>
            <a:endParaRPr lang="en-US" dirty="0"/>
          </a:p>
          <a:p>
            <a:r>
              <a:rPr lang="en-US" dirty="0"/>
              <a:t>Metcalfe’s Law states</a:t>
            </a:r>
          </a:p>
          <a:p>
            <a:pPr lvl="1"/>
            <a:r>
              <a:rPr lang="en-US" dirty="0"/>
              <a:t>the value of a telecommunications network is proportional to the square of the number of connected users of the system </a:t>
            </a:r>
          </a:p>
          <a:p>
            <a:r>
              <a:rPr lang="en-US" dirty="0"/>
              <a:t>There is surely a corollary for ecosystems</a:t>
            </a:r>
          </a:p>
        </p:txBody>
      </p:sp>
    </p:spTree>
    <p:extLst>
      <p:ext uri="{BB962C8B-B14F-4D97-AF65-F5344CB8AC3E}">
        <p14:creationId xmlns:p14="http://schemas.microsoft.com/office/powerpoint/2010/main" val="215781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788</Words>
  <Application>Microsoft Macintosh PowerPoint</Application>
  <PresentationFormat>On-screen Show (4:3)</PresentationFormat>
  <Paragraphs>182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Montserrat</vt:lpstr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Cloud Native Computing Foundation</vt:lpstr>
      <vt:lpstr>Docker on top of Containers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Cloud Orchestration</vt:lpstr>
      <vt:lpstr>Datacenter Operating System aka Container Orchestration</vt:lpstr>
      <vt:lpstr>Kubernetes</vt:lpstr>
      <vt:lpstr>Pods</vt:lpstr>
      <vt:lpstr>Services</vt:lpstr>
      <vt:lpstr>Volumes</vt:lpstr>
      <vt:lpstr>Namespaces </vt:lpstr>
      <vt:lpstr>DevOps</vt:lpstr>
      <vt:lpstr>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PowerPoint Presentation</vt:lpstr>
      <vt:lpstr>GitOps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304</cp:revision>
  <dcterms:created xsi:type="dcterms:W3CDTF">2012-03-07T10:41:54Z</dcterms:created>
  <dcterms:modified xsi:type="dcterms:W3CDTF">2019-11-27T16:33:40Z</dcterms:modified>
</cp:coreProperties>
</file>